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10" roundtripDataSignature="AMtx7miokhu9e83eMNIYZYY5Nq0BTP7Y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customschemas.google.com/relationships/presentationmetadata" Target="meta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true</a:t>
            </a:r>
            <a:endParaRPr/>
          </a:p>
        </p:txBody>
      </p:sp>
      <p:sp>
        <p:nvSpPr>
          <p:cNvPr id="1172" name="Google Shape;1172;p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Provides the ability to create groups of accounts and then attach policies to agroup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Simplifies automating account creation and management by using APIs</a:t>
            </a:r>
            <a:endParaRPr/>
          </a:p>
        </p:txBody>
      </p:sp>
      <p:sp>
        <p:nvSpPr>
          <p:cNvPr id="1178" name="Google Shape;1178;p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3" name="Google Shape;1183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</a:t>
            </a:r>
            <a:endParaRPr/>
          </a:p>
        </p:txBody>
      </p:sp>
      <p:sp>
        <p:nvSpPr>
          <p:cNvPr id="1184" name="Google Shape;1184;p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D. </a:t>
            </a:r>
            <a:r>
              <a:rPr lang="en-US" sz="1200"/>
              <a:t>Business Support Plan</a:t>
            </a:r>
            <a:endParaRPr/>
          </a:p>
        </p:txBody>
      </p:sp>
      <p:sp>
        <p:nvSpPr>
          <p:cNvPr id="1040" name="Google Shape;1040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A. Pricing Calculator</a:t>
            </a:r>
            <a:endParaRPr/>
          </a:p>
        </p:txBody>
      </p:sp>
      <p:sp>
        <p:nvSpPr>
          <p:cNvPr id="1049" name="Google Shape;1049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A. </a:t>
            </a:r>
            <a:r>
              <a:rPr lang="en-US" sz="1200"/>
              <a:t>True</a:t>
            </a:r>
            <a:endParaRPr/>
          </a:p>
        </p:txBody>
      </p:sp>
      <p:sp>
        <p:nvSpPr>
          <p:cNvPr id="1058" name="Google Shape;1058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c. Pricing Calculator</a:t>
            </a:r>
            <a:endParaRPr/>
          </a:p>
        </p:txBody>
      </p:sp>
      <p:sp>
        <p:nvSpPr>
          <p:cNvPr id="1067" name="Google Shape;1067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D. Budgets</a:t>
            </a:r>
            <a:endParaRPr/>
          </a:p>
        </p:txBody>
      </p:sp>
      <p:sp>
        <p:nvSpPr>
          <p:cNvPr id="1076" name="Google Shape;1076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C. False, the larger the upfront, the bigger the discount</a:t>
            </a:r>
            <a:endParaRPr/>
          </a:p>
        </p:txBody>
      </p:sp>
      <p:sp>
        <p:nvSpPr>
          <p:cNvPr id="1085" name="Google Shape;1085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A. </a:t>
            </a:r>
            <a:r>
              <a:rPr lang="en-US" sz="1200"/>
              <a:t>Go global in minutes &amp; Use serverless architectures</a:t>
            </a:r>
            <a:endParaRPr/>
          </a:p>
        </p:txBody>
      </p:sp>
      <p:sp>
        <p:nvSpPr>
          <p:cNvPr id="1094" name="Google Shape;1094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B. </a:t>
            </a:r>
            <a:r>
              <a:rPr lang="en-US"/>
              <a:t>True</a:t>
            </a:r>
            <a:endParaRPr/>
          </a:p>
        </p:txBody>
      </p:sp>
      <p:sp>
        <p:nvSpPr>
          <p:cNvPr id="1103" name="Google Shape;1103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B. Security</a:t>
            </a:r>
            <a:endParaRPr sz="1200"/>
          </a:p>
        </p:txBody>
      </p:sp>
      <p:sp>
        <p:nvSpPr>
          <p:cNvPr id="1112" name="Google Shape;1112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B. False</a:t>
            </a:r>
            <a:endParaRPr/>
          </a:p>
        </p:txBody>
      </p:sp>
      <p:sp>
        <p:nvSpPr>
          <p:cNvPr id="1121" name="Google Shape;1121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AURI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NURI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PURI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Cost Explorer</a:t>
            </a:r>
            <a:endParaRPr/>
          </a:p>
        </p:txBody>
      </p:sp>
      <p:sp>
        <p:nvSpPr>
          <p:cNvPr id="1136" name="Google Shape;1136;p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</a:t>
            </a:r>
            <a:endParaRPr/>
          </a:p>
        </p:txBody>
      </p:sp>
      <p:sp>
        <p:nvSpPr>
          <p:cNvPr id="1142" name="Google Shape;1142;p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is typically charged by gigabyte</a:t>
            </a:r>
            <a:endParaRPr/>
          </a:p>
        </p:txBody>
      </p:sp>
      <p:sp>
        <p:nvSpPr>
          <p:cNvPr id="1148" name="Google Shape;1148;p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Basic, Developer, Business, Enterprise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pricing Calculator</a:t>
            </a:r>
            <a:endParaRPr/>
          </a:p>
        </p:txBody>
      </p:sp>
      <p:sp>
        <p:nvSpPr>
          <p:cNvPr id="1160" name="Google Shape;1160;p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Economics of scale</a:t>
            </a:r>
            <a:endParaRPr/>
          </a:p>
        </p:txBody>
      </p:sp>
      <p:sp>
        <p:nvSpPr>
          <p:cNvPr id="1166" name="Google Shape;1166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5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5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105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8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" name="Google Shape;118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9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2" name="Google Shape;122;p119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119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19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19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19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19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19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19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19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9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20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120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20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120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8" name="Google Shape;138;p120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120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120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120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" name="Google Shape;147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21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1" name="Google Shape;151;p121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121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121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121"/>
          <p:cNvSpPr txBox="1"/>
          <p:nvPr>
            <p:ph idx="5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21"/>
          <p:cNvSpPr txBox="1"/>
          <p:nvPr>
            <p:ph idx="6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21"/>
          <p:cNvSpPr txBox="1"/>
          <p:nvPr>
            <p:ph idx="7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21"/>
          <p:cNvSpPr txBox="1"/>
          <p:nvPr>
            <p:ph idx="8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121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1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2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22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122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22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122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122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23"/>
          <p:cNvSpPr txBox="1"/>
          <p:nvPr>
            <p:ph idx="1" type="body"/>
          </p:nvPr>
        </p:nvSpPr>
        <p:spPr>
          <a:xfrm>
            <a:off x="748749" y="1361938"/>
            <a:ext cx="676592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123"/>
          <p:cNvSpPr/>
          <p:nvPr>
            <p:ph idx="2" type="chart"/>
          </p:nvPr>
        </p:nvSpPr>
        <p:spPr>
          <a:xfrm>
            <a:off x="838200" y="2286002"/>
            <a:ext cx="6094270" cy="354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123"/>
          <p:cNvSpPr txBox="1"/>
          <p:nvPr>
            <p:ph idx="3" type="body"/>
          </p:nvPr>
        </p:nvSpPr>
        <p:spPr>
          <a:xfrm>
            <a:off x="7858125" y="2284624"/>
            <a:ext cx="3147332" cy="306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23"/>
          <p:cNvSpPr txBox="1"/>
          <p:nvPr>
            <p:ph idx="4" type="body"/>
          </p:nvPr>
        </p:nvSpPr>
        <p:spPr>
          <a:xfrm>
            <a:off x="7858125" y="2779713"/>
            <a:ext cx="3148013" cy="309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>
                <a:solidFill>
                  <a:srgbClr val="59595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50"/>
              <a:buNone/>
              <a:defRPr sz="1050">
                <a:solidFill>
                  <a:srgbClr val="59595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4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24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124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24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24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124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24"/>
          <p:cNvSpPr txBox="1"/>
          <p:nvPr>
            <p:ph idx="6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24"/>
          <p:cNvSpPr txBox="1"/>
          <p:nvPr>
            <p:ph idx="7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124"/>
          <p:cNvSpPr txBox="1"/>
          <p:nvPr>
            <p:ph idx="8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124"/>
          <p:cNvSpPr txBox="1"/>
          <p:nvPr>
            <p:ph idx="9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124"/>
          <p:cNvSpPr txBox="1"/>
          <p:nvPr>
            <p:ph idx="13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124"/>
          <p:cNvSpPr txBox="1"/>
          <p:nvPr>
            <p:ph idx="14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124"/>
          <p:cNvSpPr txBox="1"/>
          <p:nvPr>
            <p:ph idx="15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124"/>
          <p:cNvSpPr txBox="1"/>
          <p:nvPr>
            <p:ph idx="16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124"/>
          <p:cNvSpPr txBox="1"/>
          <p:nvPr>
            <p:ph idx="17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124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124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124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124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124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124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24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124"/>
          <p:cNvSpPr txBox="1"/>
          <p:nvPr>
            <p:ph idx="25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24"/>
          <p:cNvSpPr txBox="1"/>
          <p:nvPr>
            <p:ph idx="26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24"/>
          <p:cNvSpPr txBox="1"/>
          <p:nvPr>
            <p:ph idx="27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124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124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124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25"/>
          <p:cNvSpPr/>
          <p:nvPr>
            <p:ph idx="2" type="dgm"/>
          </p:nvPr>
        </p:nvSpPr>
        <p:spPr>
          <a:xfrm>
            <a:off x="838200" y="2139084"/>
            <a:ext cx="10515600" cy="369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1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9" name="Google Shape;219;p125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125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1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26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5" name="Google Shape;225;p126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6" name="Google Shape;226;p126"/>
          <p:cNvSpPr txBox="1"/>
          <p:nvPr>
            <p:ph idx="3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7" name="Google Shape;227;p126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8" name="Google Shape;228;p126"/>
          <p:cNvSpPr txBox="1"/>
          <p:nvPr>
            <p:ph idx="5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9" name="Google Shape;229;p126"/>
          <p:cNvSpPr txBox="1"/>
          <p:nvPr>
            <p:ph idx="6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p126"/>
          <p:cNvSpPr/>
          <p:nvPr>
            <p:ph idx="7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1" name="Google Shape;231;p126"/>
          <p:cNvSpPr txBox="1"/>
          <p:nvPr>
            <p:ph idx="8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2" name="Google Shape;232;p126"/>
          <p:cNvSpPr txBox="1"/>
          <p:nvPr>
            <p:ph idx="9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3" name="Google Shape;233;p126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4" name="Google Shape;234;p126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5" name="Google Shape;235;p126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6" name="Google Shape;236;p126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7" name="Google Shape;237;p126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8" name="Google Shape;238;p126"/>
          <p:cNvSpPr txBox="1"/>
          <p:nvPr>
            <p:ph idx="18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9" name="Google Shape;239;p126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0" name="Google Shape;240;p126"/>
          <p:cNvSpPr txBox="1"/>
          <p:nvPr>
            <p:ph idx="20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126"/>
          <p:cNvSpPr txBox="1"/>
          <p:nvPr>
            <p:ph idx="21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p126"/>
          <p:cNvSpPr/>
          <p:nvPr>
            <p:ph idx="22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3" name="Google Shape;243;p126"/>
          <p:cNvSpPr txBox="1"/>
          <p:nvPr>
            <p:ph idx="23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p126"/>
          <p:cNvSpPr txBox="1"/>
          <p:nvPr>
            <p:ph idx="24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5" name="Google Shape;245;p126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6" name="Google Shape;246;p126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7" name="Google Shape;247;p126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8" name="Google Shape;248;p1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27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127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12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27"/>
          <p:cNvSpPr txBox="1"/>
          <p:nvPr>
            <p:ph idx="1" type="body"/>
          </p:nvPr>
        </p:nvSpPr>
        <p:spPr>
          <a:xfrm>
            <a:off x="107544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127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9" name="Google Shape;259;p127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0" name="Google Shape;260;p127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127"/>
          <p:cNvSpPr txBox="1"/>
          <p:nvPr>
            <p:ph idx="5" type="body"/>
          </p:nvPr>
        </p:nvSpPr>
        <p:spPr>
          <a:xfrm>
            <a:off x="381139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127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3" name="Google Shape;263;p127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4" name="Google Shape;264;p127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127"/>
          <p:cNvSpPr txBox="1"/>
          <p:nvPr>
            <p:ph idx="9" type="body"/>
          </p:nvPr>
        </p:nvSpPr>
        <p:spPr>
          <a:xfrm>
            <a:off x="652437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127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7" name="Google Shape;267;p127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8" name="Google Shape;268;p127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127"/>
          <p:cNvSpPr txBox="1"/>
          <p:nvPr>
            <p:ph idx="16" type="body"/>
          </p:nvPr>
        </p:nvSpPr>
        <p:spPr>
          <a:xfrm>
            <a:off x="926032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127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1" name="Google Shape;271;p127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2" name="Google Shape;272;p127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1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8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28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79" name="Google Shape;279;p128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" name="Google Shape;280;p128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p1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9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29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87" name="Google Shape;287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29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129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29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0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10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0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10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6" name="Google Shape;306;p110"/>
          <p:cNvSpPr txBox="1"/>
          <p:nvPr>
            <p:ph idx="1" type="body"/>
          </p:nvPr>
        </p:nvSpPr>
        <p:spPr>
          <a:xfrm>
            <a:off x="1311558" y="5084524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7" name="Google Shape;307;p110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8" name="Google Shape;308;p110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9" name="Google Shape;309;p110"/>
          <p:cNvSpPr txBox="1"/>
          <p:nvPr>
            <p:ph idx="5" type="body"/>
          </p:nvPr>
        </p:nvSpPr>
        <p:spPr>
          <a:xfrm>
            <a:off x="3707607" y="5099206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0" name="Google Shape;310;p110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1" name="Google Shape;311;p110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2" name="Google Shape;312;p110"/>
          <p:cNvSpPr txBox="1"/>
          <p:nvPr>
            <p:ph idx="8" type="body"/>
          </p:nvPr>
        </p:nvSpPr>
        <p:spPr>
          <a:xfrm>
            <a:off x="6198271" y="5099206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3" name="Google Shape;313;p110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4" name="Google Shape;314;p110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5" name="Google Shape;315;p110"/>
          <p:cNvSpPr txBox="1"/>
          <p:nvPr>
            <p:ph idx="14" type="body"/>
          </p:nvPr>
        </p:nvSpPr>
        <p:spPr>
          <a:xfrm>
            <a:off x="8618152" y="5084524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6" name="Google Shape;316;p110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317" name="Google Shape;317;p110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p110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1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9" name="Google Shape;329;p1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1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1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5" name="Google Shape;335;p1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1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1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1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1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1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8" name="Google Shape;348;p1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1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0" name="Google Shape;350;p1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1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1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1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1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1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7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" name="Google Shape;26;p107"/>
          <p:cNvSpPr txBox="1"/>
          <p:nvPr>
            <p:ph idx="1" type="body"/>
          </p:nvPr>
        </p:nvSpPr>
        <p:spPr>
          <a:xfrm>
            <a:off x="1311558" y="5084524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107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107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" name="Google Shape;29;p107"/>
          <p:cNvSpPr txBox="1"/>
          <p:nvPr>
            <p:ph idx="5" type="body"/>
          </p:nvPr>
        </p:nvSpPr>
        <p:spPr>
          <a:xfrm>
            <a:off x="3707607" y="5099206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107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" name="Google Shape;31;p107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107"/>
          <p:cNvSpPr txBox="1"/>
          <p:nvPr>
            <p:ph idx="8" type="body"/>
          </p:nvPr>
        </p:nvSpPr>
        <p:spPr>
          <a:xfrm>
            <a:off x="6198271" y="5099206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107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107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" name="Google Shape;35;p107"/>
          <p:cNvSpPr txBox="1"/>
          <p:nvPr>
            <p:ph idx="14" type="body"/>
          </p:nvPr>
        </p:nvSpPr>
        <p:spPr>
          <a:xfrm>
            <a:off x="8618152" y="5084524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107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37" name="Google Shape;37;p107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" name="Google Shape;38;p107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10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13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62" name="Google Shape;362;p1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3" name="Google Shape;363;p1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3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1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0" name="Google Shape;370;p1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1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1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3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1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1_Section header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9"/>
          <p:cNvSpPr txBox="1"/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387" name="Google Shape;387;p139"/>
          <p:cNvSpPr txBox="1"/>
          <p:nvPr>
            <p:ph idx="12" type="sldNum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139"/>
          <p:cNvSpPr/>
          <p:nvPr/>
        </p:nvSpPr>
        <p:spPr>
          <a:xfrm>
            <a:off x="4566600" y="6489433"/>
            <a:ext cx="3058800" cy="230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Copyright © TELCOMA.  All Rights Reserved</a:t>
            </a:r>
            <a:endParaRPr sz="1067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2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" name="Google Shape;44;p112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2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2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2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2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12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12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3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3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3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13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3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3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4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4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4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14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14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14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14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14"/>
          <p:cNvSpPr txBox="1"/>
          <p:nvPr>
            <p:ph idx="6" type="body"/>
          </p:nvPr>
        </p:nvSpPr>
        <p:spPr>
          <a:xfrm>
            <a:off x="4986028" y="267332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14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4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2" name="Google Shape;72;p114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" name="Google Shape;73;p114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" name="Google Shape;74;p114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" name="Google Shape;75;p114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4"/>
          <p:cNvSpPr txBox="1"/>
          <p:nvPr>
            <p:ph idx="11" type="ftr"/>
          </p:nvPr>
        </p:nvSpPr>
        <p:spPr>
          <a:xfrm>
            <a:off x="6175279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4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5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15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15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5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15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15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15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15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115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115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6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6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6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16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16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16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16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16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16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16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16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6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116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7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7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11" name="Google Shape;111;p117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117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1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7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3" name="Google Shape;293;p10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10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10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10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hyperlink" Target="https://aws.amazon.com/solutions/case-studie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hyperlink" Target="https://docs.aws.amazon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Relationship Id="rId4" Type="http://schemas.openxmlformats.org/officeDocument/2006/relationships/image" Target="../media/image6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9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image" Target="../media/image7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9.png"/><Relationship Id="rId4" Type="http://schemas.openxmlformats.org/officeDocument/2006/relationships/image" Target="../media/image7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Relationship Id="rId4" Type="http://schemas.openxmlformats.org/officeDocument/2006/relationships/image" Target="../media/image8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SECTION 2</a:t>
            </a:r>
            <a:endParaRPr/>
          </a:p>
        </p:txBody>
      </p:sp>
      <p:sp>
        <p:nvSpPr>
          <p:cNvPr id="395" name="Google Shape;395;p1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115" y="462344"/>
            <a:ext cx="7125317" cy="362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109" y="4195795"/>
            <a:ext cx="72104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908" y="1294373"/>
            <a:ext cx="9820934" cy="286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577215"/>
            <a:ext cx="10427698" cy="48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294" y="2184155"/>
            <a:ext cx="8502059" cy="1881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03"/>
          <p:cNvSpPr txBox="1"/>
          <p:nvPr>
            <p:ph type="title"/>
          </p:nvPr>
        </p:nvSpPr>
        <p:spPr>
          <a:xfrm>
            <a:off x="6096000" y="3217424"/>
            <a:ext cx="5431971" cy="423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193" name="Google Shape;1193;p1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587" y="1133475"/>
            <a:ext cx="67532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2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Billing and Cost Management</a:t>
            </a:r>
            <a:endParaRPr/>
          </a:p>
        </p:txBody>
      </p:sp>
      <p:sp>
        <p:nvSpPr>
          <p:cNvPr id="461" name="Google Shape;46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12"/>
          <p:cNvSpPr txBox="1"/>
          <p:nvPr/>
        </p:nvSpPr>
        <p:spPr>
          <a:xfrm>
            <a:off x="872195" y="1325563"/>
            <a:ext cx="11319803" cy="2158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Budgets: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budget and send alarms when costs exceeds the budget 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 to 5 SNS notifications per budget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budgets are free, then $0.02/day/budget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187" y="289248"/>
            <a:ext cx="6447079" cy="263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8268" y="2587902"/>
            <a:ext cx="7097115" cy="374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042" y="2511846"/>
            <a:ext cx="7097115" cy="384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656" y="302500"/>
            <a:ext cx="5137553" cy="210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481" name="Google Shape;4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83" name="Google Shape;4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068"/>
            <a:ext cx="12144375" cy="54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5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Billing and Cost Management Service</a:t>
            </a:r>
            <a:endParaRPr/>
          </a:p>
        </p:txBody>
      </p:sp>
      <p:sp>
        <p:nvSpPr>
          <p:cNvPr id="485" name="Google Shape;485;p15"/>
          <p:cNvSpPr/>
          <p:nvPr/>
        </p:nvSpPr>
        <p:spPr>
          <a:xfrm>
            <a:off x="3730172" y="1233257"/>
            <a:ext cx="3526971" cy="78604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492" name="Google Shape;4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94" name="Google Shape;4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34850" cy="57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6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Billing Dashboard</a:t>
            </a:r>
            <a:endParaRPr/>
          </a:p>
        </p:txBody>
      </p:sp>
      <p:sp>
        <p:nvSpPr>
          <p:cNvPr id="496" name="Google Shape;496;p16"/>
          <p:cNvSpPr/>
          <p:nvPr/>
        </p:nvSpPr>
        <p:spPr>
          <a:xfrm>
            <a:off x="2293258" y="1807030"/>
            <a:ext cx="2148114" cy="78604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6"/>
          <p:cNvSpPr/>
          <p:nvPr/>
        </p:nvSpPr>
        <p:spPr>
          <a:xfrm>
            <a:off x="5094513" y="1806573"/>
            <a:ext cx="2148113" cy="78604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6"/>
          <p:cNvSpPr/>
          <p:nvPr/>
        </p:nvSpPr>
        <p:spPr>
          <a:xfrm>
            <a:off x="8416216" y="1806573"/>
            <a:ext cx="2543769" cy="78604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05" name="Google Shape;5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07" name="Google Shape;5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7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Budget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15" name="Google Shape;5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17" name="Google Shape;5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8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Budget Type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25" name="Google Shape;5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27" name="Google Shape;5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9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Budget Name and Period </a:t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>
            <a:off x="2656115" y="405495"/>
            <a:ext cx="4528456" cy="101372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9"/>
          <p:cNvSpPr/>
          <p:nvPr/>
        </p:nvSpPr>
        <p:spPr>
          <a:xfrm>
            <a:off x="2656115" y="2283507"/>
            <a:ext cx="4528456" cy="82641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9"/>
          <p:cNvSpPr/>
          <p:nvPr/>
        </p:nvSpPr>
        <p:spPr>
          <a:xfrm>
            <a:off x="2656114" y="3175683"/>
            <a:ext cx="4528455" cy="193334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76" y="524875"/>
            <a:ext cx="8373904" cy="417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38" name="Google Shape;5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40" name="Google Shape;54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0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 the Budget Amount</a:t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>
            <a:off x="2685144" y="3284993"/>
            <a:ext cx="4528456" cy="82641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49" name="Google Shape;5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51" name="Google Shape;5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34850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1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a Budget Scope</a:t>
            </a:r>
            <a:endParaRPr/>
          </a:p>
        </p:txBody>
      </p:sp>
      <p:sp>
        <p:nvSpPr>
          <p:cNvPr id="553" name="Google Shape;553;p21"/>
          <p:cNvSpPr/>
          <p:nvPr/>
        </p:nvSpPr>
        <p:spPr>
          <a:xfrm>
            <a:off x="2844801" y="1335203"/>
            <a:ext cx="4528455" cy="193334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60" name="Google Shape;5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62" name="Google Shape;5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2"/>
          <p:cNvSpPr/>
          <p:nvPr/>
        </p:nvSpPr>
        <p:spPr>
          <a:xfrm>
            <a:off x="2685144" y="3147564"/>
            <a:ext cx="4528455" cy="966672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2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an Alert Threshold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71" name="Google Shape;5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73" name="Google Shape;573;p23"/>
          <p:cNvPicPr preferRelativeResize="0"/>
          <p:nvPr/>
        </p:nvPicPr>
        <p:blipFill rotWithShape="1">
          <a:blip r:embed="rId4">
            <a:alphaModFix/>
          </a:blip>
          <a:srcRect b="-1" l="0" r="0" t="868"/>
          <a:stretch/>
        </p:blipFill>
        <p:spPr>
          <a:xfrm>
            <a:off x="0" y="0"/>
            <a:ext cx="12134850" cy="54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3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the Threshold, and Recipient Email</a:t>
            </a: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2830286" y="935889"/>
            <a:ext cx="4528455" cy="111062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3"/>
          <p:cNvSpPr/>
          <p:nvPr/>
        </p:nvSpPr>
        <p:spPr>
          <a:xfrm>
            <a:off x="2830285" y="3657600"/>
            <a:ext cx="4528455" cy="146866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83" name="Google Shape;5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85" name="Google Shape;58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4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add an action when the threshold is reached (Optional)</a:t>
            </a: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2859313" y="4180114"/>
            <a:ext cx="1436915" cy="56605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594" name="Google Shape;5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5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96" name="Google Shape;59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5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the Budget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04" name="Google Shape;60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6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06" name="Google Shape;606;p26"/>
          <p:cNvPicPr preferRelativeResize="0"/>
          <p:nvPr/>
        </p:nvPicPr>
        <p:blipFill rotWithShape="1">
          <a:blip r:embed="rId4">
            <a:alphaModFix/>
          </a:blip>
          <a:srcRect b="0" l="0" r="0" t="816"/>
          <a:stretch/>
        </p:blipFill>
        <p:spPr>
          <a:xfrm>
            <a:off x="0" y="1360"/>
            <a:ext cx="12134850" cy="54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6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Budget</a:t>
            </a:r>
            <a:endParaRPr/>
          </a:p>
        </p:txBody>
      </p:sp>
      <p:sp>
        <p:nvSpPr>
          <p:cNvPr id="608" name="Google Shape;608;p26"/>
          <p:cNvSpPr/>
          <p:nvPr/>
        </p:nvSpPr>
        <p:spPr>
          <a:xfrm>
            <a:off x="9982200" y="4207779"/>
            <a:ext cx="1436915" cy="56605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15" name="Google Shape;61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17" name="Google Shape;61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7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estimation</a:t>
            </a: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18253" y="2714185"/>
            <a:ext cx="1744394" cy="57677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26" name="Google Shape;6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8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28" name="Google Shape;62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28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a Service</a:t>
            </a:r>
            <a:endParaRPr/>
          </a:p>
        </p:txBody>
      </p:sp>
      <p:sp>
        <p:nvSpPr>
          <p:cNvPr id="630" name="Google Shape;630;p28"/>
          <p:cNvSpPr/>
          <p:nvPr/>
        </p:nvSpPr>
        <p:spPr>
          <a:xfrm>
            <a:off x="1899669" y="561722"/>
            <a:ext cx="9232787" cy="57677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8"/>
          <p:cNvSpPr/>
          <p:nvPr/>
        </p:nvSpPr>
        <p:spPr>
          <a:xfrm>
            <a:off x="3672115" y="3918857"/>
            <a:ext cx="1494971" cy="50421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38" name="Google Shape;6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40" name="Google Shape;64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9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the Region, price may vary depending on region.</a:t>
            </a:r>
            <a:endParaRPr/>
          </a:p>
        </p:txBody>
      </p:sp>
      <p:sp>
        <p:nvSpPr>
          <p:cNvPr id="642" name="Google Shape;642;p29"/>
          <p:cNvSpPr/>
          <p:nvPr/>
        </p:nvSpPr>
        <p:spPr>
          <a:xfrm>
            <a:off x="1885156" y="1698170"/>
            <a:ext cx="9713546" cy="69260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736" y="916540"/>
            <a:ext cx="8647464" cy="4373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49" name="Google Shape;6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51" name="Google Shape;6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0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Instance Specifications</a:t>
            </a:r>
            <a:endParaRPr/>
          </a:p>
        </p:txBody>
      </p:sp>
      <p:sp>
        <p:nvSpPr>
          <p:cNvPr id="653" name="Google Shape;653;p30"/>
          <p:cNvSpPr/>
          <p:nvPr/>
        </p:nvSpPr>
        <p:spPr>
          <a:xfrm>
            <a:off x="1885156" y="892178"/>
            <a:ext cx="9713546" cy="324439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60" name="Google Shape;6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62" name="Google Shape;6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1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Instance Family and Capabilities</a:t>
            </a:r>
            <a:endParaRPr/>
          </a:p>
        </p:txBody>
      </p:sp>
      <p:sp>
        <p:nvSpPr>
          <p:cNvPr id="664" name="Google Shape;664;p31"/>
          <p:cNvSpPr/>
          <p:nvPr/>
        </p:nvSpPr>
        <p:spPr>
          <a:xfrm>
            <a:off x="2293257" y="892178"/>
            <a:ext cx="9060544" cy="163330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1"/>
          <p:cNvSpPr txBox="1"/>
          <p:nvPr/>
        </p:nvSpPr>
        <p:spPr>
          <a:xfrm>
            <a:off x="6253842" y="2598391"/>
            <a:ext cx="6295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/>
          </a:p>
        </p:txBody>
      </p:sp>
      <p:sp>
        <p:nvSpPr>
          <p:cNvPr id="666" name="Google Shape;666;p31"/>
          <p:cNvSpPr/>
          <p:nvPr/>
        </p:nvSpPr>
        <p:spPr>
          <a:xfrm>
            <a:off x="2293256" y="3041654"/>
            <a:ext cx="9060544" cy="163330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73" name="Google Shape;6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75" name="Google Shape;67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48"/>
            <a:ext cx="12125325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2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a Pricing Strategy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83" name="Google Shape;6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85" name="Google Shape;685;p33"/>
          <p:cNvPicPr preferRelativeResize="0"/>
          <p:nvPr/>
        </p:nvPicPr>
        <p:blipFill rotWithShape="1">
          <a:blip r:embed="rId4">
            <a:alphaModFix/>
          </a:blip>
          <a:srcRect b="0" l="0" r="0" t="614"/>
          <a:stretch/>
        </p:blipFill>
        <p:spPr>
          <a:xfrm>
            <a:off x="0" y="-198891"/>
            <a:ext cx="12144375" cy="539591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3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a Storage if needed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693" name="Google Shape;69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95" name="Google Shape;69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44375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4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Estimated Cost, you can also add another service if needed</a:t>
            </a:r>
            <a:endParaRPr/>
          </a:p>
        </p:txBody>
      </p:sp>
      <p:sp>
        <p:nvSpPr>
          <p:cNvPr id="697" name="Google Shape;697;p34"/>
          <p:cNvSpPr/>
          <p:nvPr/>
        </p:nvSpPr>
        <p:spPr>
          <a:xfrm>
            <a:off x="4905829" y="2292351"/>
            <a:ext cx="1973943" cy="944335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4"/>
          <p:cNvSpPr/>
          <p:nvPr/>
        </p:nvSpPr>
        <p:spPr>
          <a:xfrm>
            <a:off x="10306843" y="3429000"/>
            <a:ext cx="1046957" cy="62048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160" y="569840"/>
            <a:ext cx="8985792" cy="424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564" y="719942"/>
            <a:ext cx="8951507" cy="45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281" y="1323145"/>
            <a:ext cx="7641535" cy="396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98" y="470763"/>
            <a:ext cx="10162325" cy="528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Customer Success Stories</a:t>
            </a:r>
            <a:endParaRPr/>
          </a:p>
        </p:txBody>
      </p:sp>
      <p:sp>
        <p:nvSpPr>
          <p:cNvPr id="725" name="Google Shape;725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26" name="Google Shape;72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39"/>
          <p:cNvSpPr txBox="1"/>
          <p:nvPr/>
        </p:nvSpPr>
        <p:spPr>
          <a:xfrm>
            <a:off x="872197" y="1325563"/>
            <a:ext cx="10255348" cy="169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Real-life examples of how businesses and organizations have leveraged AWS services to solve problems and improve costs.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at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https://aws.amazon.com/solutions/case-studies/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62" y="1209148"/>
            <a:ext cx="9236494" cy="460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34" name="Google Shape;7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0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36" name="Google Shape;736;p40"/>
          <p:cNvPicPr preferRelativeResize="0"/>
          <p:nvPr/>
        </p:nvPicPr>
        <p:blipFill rotWithShape="1">
          <a:blip r:embed="rId4">
            <a:alphaModFix/>
          </a:blip>
          <a:srcRect b="0" l="0" r="1422" t="0"/>
          <a:stretch/>
        </p:blipFill>
        <p:spPr>
          <a:xfrm>
            <a:off x="110197" y="0"/>
            <a:ext cx="11971606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0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Success Stories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Documentation</a:t>
            </a:r>
            <a:endParaRPr/>
          </a:p>
        </p:txBody>
      </p:sp>
      <p:sp>
        <p:nvSpPr>
          <p:cNvPr id="744" name="Google Shape;74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45" name="Google Shape;74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1"/>
          <p:cNvSpPr txBox="1"/>
          <p:nvPr/>
        </p:nvSpPr>
        <p:spPr>
          <a:xfrm>
            <a:off x="872197" y="1325563"/>
            <a:ext cx="10255348" cy="169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at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official set of guides and resources to help users to understand and manage AWS services.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53" name="Google Shape;7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2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55" name="Google Shape;75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12" y="0"/>
            <a:ext cx="11991975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2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a Service</a:t>
            </a:r>
            <a:endParaRPr/>
          </a:p>
        </p:txBody>
      </p:sp>
      <p:sp>
        <p:nvSpPr>
          <p:cNvPr id="757" name="Google Shape;757;p42"/>
          <p:cNvSpPr/>
          <p:nvPr/>
        </p:nvSpPr>
        <p:spPr>
          <a:xfrm>
            <a:off x="1059543" y="26312"/>
            <a:ext cx="7141028" cy="626831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64" name="Google Shape;7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66" name="Google Shape;76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0" y="0"/>
            <a:ext cx="120015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3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Documentations Related to EC2 Instances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774" name="Google Shape;77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4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76" name="Google Shape;77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0" y="0"/>
            <a:ext cx="12001500" cy="54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4"/>
          <p:cNvSpPr txBox="1"/>
          <p:nvPr/>
        </p:nvSpPr>
        <p:spPr>
          <a:xfrm>
            <a:off x="1885156" y="5532436"/>
            <a:ext cx="91439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Amazon EC2 Instance Types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973" y="1735601"/>
            <a:ext cx="8364561" cy="393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406" y="168813"/>
            <a:ext cx="9565957" cy="673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51" y="615216"/>
            <a:ext cx="8846193" cy="6060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806" y="433022"/>
            <a:ext cx="11718388" cy="599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388" y="676275"/>
            <a:ext cx="9753600" cy="55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122" y="1001819"/>
            <a:ext cx="9647756" cy="485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700" y="594507"/>
            <a:ext cx="11067537" cy="57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308" y="629124"/>
            <a:ext cx="9527692" cy="559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2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Support Plans</a:t>
            </a:r>
            <a:endParaRPr/>
          </a:p>
        </p:txBody>
      </p:sp>
      <p:sp>
        <p:nvSpPr>
          <p:cNvPr id="819" name="Google Shape;81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20" name="Google Shape;8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2"/>
          <p:cNvSpPr txBox="1"/>
          <p:nvPr/>
        </p:nvSpPr>
        <p:spPr>
          <a:xfrm>
            <a:off x="872197" y="1325563"/>
            <a:ext cx="10255348" cy="279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support (free)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Plan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On-Ramp Plan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Plan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3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Support Plans</a:t>
            </a:r>
            <a:endParaRPr/>
          </a:p>
        </p:txBody>
      </p:sp>
      <p:sp>
        <p:nvSpPr>
          <p:cNvPr id="828" name="Google Shape;828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29" name="Google Shape;82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3"/>
          <p:cNvSpPr txBox="1"/>
          <p:nvPr/>
        </p:nvSpPr>
        <p:spPr>
          <a:xfrm>
            <a:off x="872197" y="1325563"/>
            <a:ext cx="10255348" cy="279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support 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Service &amp; Communities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- 24x7 access to customer service, documentation, whitepapers, and support forums.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Trusted Advisor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Limited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Personal Health Dashboard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4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Support Plans</a:t>
            </a:r>
            <a:endParaRPr/>
          </a:p>
        </p:txBody>
      </p:sp>
      <p:sp>
        <p:nvSpPr>
          <p:cNvPr id="837" name="Google Shape;83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38" name="Google Shape;8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54"/>
          <p:cNvSpPr txBox="1"/>
          <p:nvPr/>
        </p:nvSpPr>
        <p:spPr>
          <a:xfrm>
            <a:off x="872197" y="1325563"/>
            <a:ext cx="1025534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Support Plan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basic support plan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access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cloud support 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guidance: &lt; 24 business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impaired: &lt; 12 business hours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Support Plans</a:t>
            </a:r>
            <a:endParaRPr/>
          </a:p>
        </p:txBody>
      </p:sp>
      <p:sp>
        <p:nvSpPr>
          <p:cNvPr id="846" name="Google Shape;846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47" name="Google Shape;8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55"/>
          <p:cNvSpPr txBox="1"/>
          <p:nvPr/>
        </p:nvSpPr>
        <p:spPr>
          <a:xfrm>
            <a:off x="872196" y="1325563"/>
            <a:ext cx="10628877" cy="5015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Support Plan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Minimum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recommended tier if you have a product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developer support plan +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Trusted Advisor –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Set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24x7 phone, email, and chat access to Cloud Support Engineers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guidance: &lt; 24 business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impaired: &lt; 12 business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system impaired: &lt; 4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system down: &lt; 1 hour</a:t>
            </a:r>
            <a:endParaRPr/>
          </a:p>
          <a:p>
            <a:pPr indent="-1905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6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Support Plans</a:t>
            </a:r>
            <a:endParaRPr/>
          </a:p>
        </p:txBody>
      </p:sp>
      <p:sp>
        <p:nvSpPr>
          <p:cNvPr id="855" name="Google Shape;855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56" name="Google Shape;8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56"/>
          <p:cNvSpPr txBox="1"/>
          <p:nvPr/>
        </p:nvSpPr>
        <p:spPr>
          <a:xfrm>
            <a:off x="872196" y="1325563"/>
            <a:ext cx="10916530" cy="538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On-Ramp Support Plan 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if you have a production or business critical workload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business support plan +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Access to a pool of Technical Account Managers (TAM)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Infrastructure Event Management, Well-Architected &amp; Operations Reviews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guidance: &lt; 24 business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impaired: &lt; 12 business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system impaired: &lt; 4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system down: &lt; 1 hour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Business-critical system down: &lt; 30 minutes</a:t>
            </a:r>
            <a:endParaRPr/>
          </a:p>
          <a:p>
            <a:pPr indent="-1905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7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Support Plans</a:t>
            </a:r>
            <a:endParaRPr/>
          </a:p>
        </p:txBody>
      </p:sp>
      <p:sp>
        <p:nvSpPr>
          <p:cNvPr id="864" name="Google Shape;86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65" name="Google Shape;8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7"/>
          <p:cNvSpPr txBox="1"/>
          <p:nvPr/>
        </p:nvSpPr>
        <p:spPr>
          <a:xfrm>
            <a:off x="872196" y="1325563"/>
            <a:ext cx="10916530" cy="5015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Support Plan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if you have a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mission critical workloads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business support plan +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to a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designated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Technical Account Manager (TAM)</a:t>
            </a:r>
            <a:endParaRPr/>
          </a:p>
          <a:p>
            <a:pPr indent="-1905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guidance: &lt; 24 business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impaired: &lt; 12 business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system impaired: &lt; 4 hours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system down: &lt; 1 hour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Business-critical system down: &lt;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minutes</a:t>
            </a:r>
            <a:endParaRPr/>
          </a:p>
          <a:p>
            <a:pPr indent="-1905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804" y="791196"/>
            <a:ext cx="8535022" cy="478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203" y="437742"/>
            <a:ext cx="11102157" cy="550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360" y="809839"/>
            <a:ext cx="9835023" cy="504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6168" y="187430"/>
            <a:ext cx="4656223" cy="502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0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Well-Architected</a:t>
            </a:r>
            <a:endParaRPr/>
          </a:p>
        </p:txBody>
      </p:sp>
      <p:sp>
        <p:nvSpPr>
          <p:cNvPr id="883" name="Google Shape;883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884" name="Google Shape;8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0"/>
          <p:cNvSpPr txBox="1"/>
          <p:nvPr/>
        </p:nvSpPr>
        <p:spPr>
          <a:xfrm>
            <a:off x="872196" y="1325563"/>
            <a:ext cx="11183816" cy="5015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cloud architects to build efficient, secure, and high performing infrastructure.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Pillars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Operational Excellence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Security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Reliability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Performance Efficiency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5) Cost Optimization</a:t>
            </a:r>
            <a:endParaRPr/>
          </a:p>
          <a:p>
            <a:pPr indent="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6) Sustainability</a:t>
            </a:r>
            <a:endParaRPr/>
          </a:p>
          <a:p>
            <a:pPr indent="-1905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AWS Well-Architected Framework:</a:t>
            </a:r>
            <a:endParaRPr/>
          </a:p>
        </p:txBody>
      </p:sp>
      <p:sp>
        <p:nvSpPr>
          <p:cNvPr id="891" name="Google Shape;891;p61"/>
          <p:cNvSpPr txBox="1"/>
          <p:nvPr>
            <p:ph idx="1" type="body"/>
          </p:nvPr>
        </p:nvSpPr>
        <p:spPr>
          <a:xfrm>
            <a:off x="838200" y="195814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AWS Well-Architected Framework is a set of best practices that can help you design, operate, and optimize your workloads on the AWS cloud. It consists of five pillars: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Operational Excellence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Key principles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Run workloads effectively, reliably, and efficiently.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Focus areas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57626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Logging and monitoring</a:t>
            </a:r>
            <a:endParaRPr/>
          </a:p>
          <a:p>
            <a:pPr indent="57626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Automation</a:t>
            </a:r>
            <a:endParaRPr/>
          </a:p>
          <a:p>
            <a:pPr indent="57626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Change management</a:t>
            </a:r>
            <a:endParaRPr/>
          </a:p>
          <a:p>
            <a:pPr indent="57626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Incident response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id="892" name="Google Shape;89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8300" y="3816820"/>
            <a:ext cx="59055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734" y="4762500"/>
            <a:ext cx="52863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2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AWS Well-Architected</a:t>
            </a:r>
            <a:endParaRPr/>
          </a:p>
        </p:txBody>
      </p:sp>
      <p:sp>
        <p:nvSpPr>
          <p:cNvPr id="900" name="Google Shape;900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01" name="Google Shape;90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2"/>
          <p:cNvSpPr txBox="1"/>
          <p:nvPr/>
        </p:nvSpPr>
        <p:spPr>
          <a:xfrm>
            <a:off x="872195" y="1325563"/>
            <a:ext cx="11319803" cy="4969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Operational Excellence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the ability to run and monitor systems to deliver business value and to continually improve supporting processes and procedures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operations as code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Annotate documentation 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frequent, small, reversible changes 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Refine operations procedures frequently 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Anticipate failure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from all operational failures</a:t>
            </a:r>
            <a:endParaRPr/>
          </a:p>
          <a:p>
            <a:pPr indent="-1905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Security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Key principles: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Protect information, systems, and data.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Focus areas:</a:t>
            </a:r>
            <a:endParaRPr/>
          </a:p>
          <a:p>
            <a:pPr indent="801688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Identity and access management (IAM)</a:t>
            </a:r>
            <a:endParaRPr/>
          </a:p>
          <a:p>
            <a:pPr indent="801688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Data protection</a:t>
            </a:r>
            <a:endParaRPr/>
          </a:p>
          <a:p>
            <a:pPr indent="801688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Network security</a:t>
            </a:r>
            <a:endParaRPr/>
          </a:p>
          <a:p>
            <a:pPr indent="801688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Security assessments</a:t>
            </a:r>
            <a:endParaRPr/>
          </a:p>
          <a:p>
            <a:pPr indent="0" lvl="0" marL="0" rtl="0" algn="l">
              <a:lnSpc>
                <a:spcPct val="12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sp>
        <p:nvSpPr>
          <p:cNvPr id="908" name="Google Shape;908;p63"/>
          <p:cNvSpPr txBox="1"/>
          <p:nvPr/>
        </p:nvSpPr>
        <p:spPr>
          <a:xfrm>
            <a:off x="71159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AWS Well-Architected Framework: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9" name="Google Shape;9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9275" y="4260851"/>
            <a:ext cx="5724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0891" y="5133122"/>
            <a:ext cx="430530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4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AWS Well-Architected</a:t>
            </a:r>
            <a:endParaRPr/>
          </a:p>
        </p:txBody>
      </p:sp>
      <p:sp>
        <p:nvSpPr>
          <p:cNvPr id="917" name="Google Shape;917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18" name="Google Shape;9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4"/>
          <p:cNvSpPr txBox="1"/>
          <p:nvPr/>
        </p:nvSpPr>
        <p:spPr>
          <a:xfrm>
            <a:off x="872195" y="1325563"/>
            <a:ext cx="11319803" cy="3261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the ability to protect information, systems, and assets while delivering business value through risk assessments and mitigation strategies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security best practices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security at all layers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 data in transit and at rest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AWS Well-Architected Framework:</a:t>
            </a:r>
            <a:endParaRPr/>
          </a:p>
        </p:txBody>
      </p:sp>
      <p:sp>
        <p:nvSpPr>
          <p:cNvPr id="925" name="Google Shape;925;p65"/>
          <p:cNvSpPr txBox="1"/>
          <p:nvPr>
            <p:ph idx="1" type="body"/>
          </p:nvPr>
        </p:nvSpPr>
        <p:spPr>
          <a:xfrm>
            <a:off x="838200" y="195814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. Reliability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* Key principles: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Ensure workloads are resilient and available.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* Focus areas:</a:t>
            </a:r>
            <a:endParaRPr/>
          </a:p>
          <a:p>
            <a:pPr indent="63341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Fault tolerance</a:t>
            </a:r>
            <a:endParaRPr/>
          </a:p>
          <a:p>
            <a:pPr indent="63341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Change management</a:t>
            </a:r>
            <a:endParaRPr/>
          </a:p>
          <a:p>
            <a:pPr indent="63341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Monitoring</a:t>
            </a:r>
            <a:endParaRPr/>
          </a:p>
          <a:p>
            <a:pPr indent="63341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Backup and recovery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id="926" name="Google Shape;92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360" y="3629758"/>
            <a:ext cx="52768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697" y="4655615"/>
            <a:ext cx="597217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6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AWS Well-Architected</a:t>
            </a:r>
            <a:endParaRPr/>
          </a:p>
        </p:txBody>
      </p:sp>
      <p:sp>
        <p:nvSpPr>
          <p:cNvPr id="934" name="Google Shape;93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35" name="Google Shape;93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66"/>
          <p:cNvSpPr txBox="1"/>
          <p:nvPr/>
        </p:nvSpPr>
        <p:spPr>
          <a:xfrm>
            <a:off x="872195" y="1325563"/>
            <a:ext cx="11319803" cy="3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Ability of a system to recover from infrastructure or service disruptions.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recover from failure.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recovery procedures.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horizontally to increase aggregate system availability.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Dynamically acquire computing resources to meet demand.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 Performance Efficiency</a:t>
            </a:r>
            <a:endParaRPr/>
          </a:p>
          <a:p>
            <a:pPr indent="0" lvl="0" marL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Key principles: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Optimize resource utilization and performance.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u="sng">
                <a:latin typeface="Calibri"/>
                <a:ea typeface="Calibri"/>
                <a:cs typeface="Calibri"/>
                <a:sym typeface="Calibri"/>
              </a:rPr>
              <a:t>Focus areas:</a:t>
            </a:r>
            <a:endParaRPr/>
          </a:p>
          <a:p>
            <a:pPr indent="57626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Cost optimization</a:t>
            </a:r>
            <a:endParaRPr/>
          </a:p>
          <a:p>
            <a:pPr indent="57626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Performance testing</a:t>
            </a:r>
            <a:endParaRPr/>
          </a:p>
          <a:p>
            <a:pPr indent="57626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Resource sizing</a:t>
            </a:r>
            <a:endParaRPr/>
          </a:p>
          <a:p>
            <a:pPr indent="576263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* Efficiency improvements</a:t>
            </a:r>
            <a:endParaRPr/>
          </a:p>
          <a:p>
            <a:pPr indent="0" lvl="0" marL="0" rtl="0" algn="l">
              <a:lnSpc>
                <a:spcPct val="12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</p:txBody>
      </p:sp>
      <p:sp>
        <p:nvSpPr>
          <p:cNvPr id="942" name="Google Shape;942;p67"/>
          <p:cNvSpPr txBox="1"/>
          <p:nvPr/>
        </p:nvSpPr>
        <p:spPr>
          <a:xfrm>
            <a:off x="71159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AWS Well-Architected Framework: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3" name="Google Shape;94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6628" y="3558381"/>
            <a:ext cx="60007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0360" y="4586684"/>
            <a:ext cx="36004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8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AWS Well-Architected</a:t>
            </a:r>
            <a:endParaRPr/>
          </a:p>
        </p:txBody>
      </p:sp>
      <p:sp>
        <p:nvSpPr>
          <p:cNvPr id="951" name="Google Shape;951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52" name="Google Shape;95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8"/>
          <p:cNvSpPr txBox="1"/>
          <p:nvPr/>
        </p:nvSpPr>
        <p:spPr>
          <a:xfrm>
            <a:off x="872195" y="1325563"/>
            <a:ext cx="11319803" cy="3636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Efficiency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the ability to use computing resources efficiently to meet system requirements, and to maintain that efficiency as demand changes and technologies evolve.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global in minutes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serverless architectures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more often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b="1" lang="en-US" sz="32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36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Cost Optimization</a:t>
            </a:r>
            <a:r>
              <a:rPr b="1" lang="en-US" sz="4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lang="en-US" sz="3200" u="sng">
                <a:latin typeface="Calibri"/>
                <a:ea typeface="Calibri"/>
                <a:cs typeface="Calibri"/>
                <a:sym typeface="Calibri"/>
              </a:rPr>
              <a:t>Key principles: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Spend wisely and avoid unnecessary costs.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3200" u="sng">
                <a:latin typeface="Calibri"/>
                <a:ea typeface="Calibri"/>
                <a:cs typeface="Calibri"/>
                <a:sym typeface="Calibri"/>
              </a:rPr>
              <a:t>Focus areas:</a:t>
            </a:r>
            <a:endParaRPr/>
          </a:p>
          <a:p>
            <a:pPr indent="746125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* Rightsizing resources</a:t>
            </a:r>
            <a:endParaRPr/>
          </a:p>
          <a:p>
            <a:pPr indent="746125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* Reserved instances and Savings Plans</a:t>
            </a:r>
            <a:endParaRPr/>
          </a:p>
          <a:p>
            <a:pPr indent="746125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* Cost allocation tags</a:t>
            </a:r>
            <a:endParaRPr/>
          </a:p>
          <a:p>
            <a:pPr indent="746125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* Cost optimization tools</a:t>
            </a:r>
            <a:endParaRPr sz="4000"/>
          </a:p>
        </p:txBody>
      </p:sp>
      <p:sp>
        <p:nvSpPr>
          <p:cNvPr id="959" name="Google Shape;959;p69"/>
          <p:cNvSpPr txBox="1"/>
          <p:nvPr/>
        </p:nvSpPr>
        <p:spPr>
          <a:xfrm>
            <a:off x="711590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AWS Well-Architected Framework: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0" name="Google Shape;96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7911" y="1825625"/>
            <a:ext cx="58483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5879" y="3713163"/>
            <a:ext cx="50768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4782" y="411479"/>
            <a:ext cx="7582218" cy="632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88" y="232394"/>
            <a:ext cx="2331922" cy="35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0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AWS Well-Architected</a:t>
            </a:r>
            <a:endParaRPr/>
          </a:p>
        </p:txBody>
      </p:sp>
      <p:sp>
        <p:nvSpPr>
          <p:cNvPr id="968" name="Google Shape;968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69" name="Google Shape;96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0"/>
          <p:cNvSpPr txBox="1"/>
          <p:nvPr/>
        </p:nvSpPr>
        <p:spPr>
          <a:xfrm>
            <a:off x="872195" y="1325563"/>
            <a:ext cx="11319803" cy="4143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Cost Optimization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the ability to run systems to deliver business value at the lowest price point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 a consumption mode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spending money on data center operations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and attribute expenditure</a:t>
            </a:r>
            <a:endParaRPr/>
          </a:p>
          <a:p>
            <a:pPr indent="-2032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1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cap="none"/>
              <a:t>AWS Well-Architected</a:t>
            </a:r>
            <a:endParaRPr/>
          </a:p>
        </p:txBody>
      </p:sp>
      <p:sp>
        <p:nvSpPr>
          <p:cNvPr id="977" name="Google Shape;977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978" name="Google Shape;97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1"/>
          <p:cNvSpPr txBox="1"/>
          <p:nvPr/>
        </p:nvSpPr>
        <p:spPr>
          <a:xfrm>
            <a:off x="872195" y="1325563"/>
            <a:ext cx="11319803" cy="4143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6) Sustainability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focuses on minimizing the environmental impacts of running cloud workloads.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your impact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Maximize utilization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downstream impact of your cloud workloads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Establish sustainability goals</a:t>
            </a:r>
            <a:endParaRPr/>
          </a:p>
          <a:p>
            <a:pPr indent="-2032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Benefits of using the AWS Well-Architected Framework:</a:t>
            </a:r>
            <a:endParaRPr b="1" sz="5400">
              <a:solidFill>
                <a:srgbClr val="FF0000"/>
              </a:solidFill>
            </a:endParaRPr>
          </a:p>
        </p:txBody>
      </p:sp>
      <p:sp>
        <p:nvSpPr>
          <p:cNvPr id="985" name="Google Shape;985;p7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Improved reliability: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By following the framework, you can ensure that your workloads are resilient and available.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Enhanced security: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framework helps you protect your information, systems, and data.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Optimized performance: The framework guides you to optimize resource utilization and performance.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Lower costs: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By following the cost optimization principles, you can reduce your AWS spending.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Increased efficiency: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framework helps you streamline your operations and avoid unnecessary overhead.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/>
          <p:nvPr>
            <p:ph type="title"/>
          </p:nvPr>
        </p:nvSpPr>
        <p:spPr>
          <a:xfrm>
            <a:off x="436098" y="365125"/>
            <a:ext cx="1091770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How to use the AWS Well-Architected Framework:</a:t>
            </a:r>
            <a:br>
              <a:rPr lang="en-US" sz="44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991" name="Google Shape;991;p7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Assess your workloads: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Evaluate your existing workloads against the five pillars of the framework.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Identify gaps: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Determine areas where your workloads fall short of the best practices.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Develop an action plan: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Create a plan to address the identified gaps and improve your workloads.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b="1" lang="en-US" sz="2000" u="sng">
                <a:latin typeface="Calibri"/>
                <a:ea typeface="Calibri"/>
                <a:cs typeface="Calibri"/>
                <a:sym typeface="Calibri"/>
              </a:rPr>
              <a:t>Implement changes: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Implement the necessary changes to your workloads.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* Continuously monitor and improve: Regularly review your workloads against the framework and make ongoing improvements.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462" y="1048702"/>
            <a:ext cx="10967452" cy="487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996" y="991185"/>
            <a:ext cx="10533917" cy="542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242" y="543657"/>
            <a:ext cx="7601976" cy="5664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642" y="602127"/>
            <a:ext cx="7576186" cy="557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50" y="831353"/>
            <a:ext cx="7663192" cy="438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2443" y="1729592"/>
            <a:ext cx="6607113" cy="339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1- AWS Pricing Calculator</a:t>
            </a:r>
            <a:endParaRPr/>
          </a:p>
        </p:txBody>
      </p:sp>
      <p:sp>
        <p:nvSpPr>
          <p:cNvPr id="434" name="Google Shape;43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435" name="Google Shape;4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8"/>
          <p:cNvSpPr txBox="1"/>
          <p:nvPr/>
        </p:nvSpPr>
        <p:spPr>
          <a:xfrm>
            <a:off x="872197" y="1325563"/>
            <a:ext cx="10255348" cy="169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at </a:t>
            </a:r>
            <a:r>
              <a:rPr b="0" i="0" lang="en-US" sz="2400" u="none" cap="none" strike="noStrike">
                <a:solidFill>
                  <a:srgbClr val="0563C2"/>
                </a:solidFill>
                <a:latin typeface="Arial"/>
                <a:ea typeface="Arial"/>
                <a:cs typeface="Arial"/>
                <a:sym typeface="Arial"/>
              </a:rPr>
              <a:t>https://calculator.aws/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Estimate the cost for your solution architecture.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free tool to use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012" y="1725782"/>
            <a:ext cx="6629975" cy="340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9700" y="1931540"/>
            <a:ext cx="5532599" cy="29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674" y="465256"/>
            <a:ext cx="10594787" cy="545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83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043" name="Google Shape;1043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44" name="Google Shape;104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83"/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1-What is the most cost-effective option to have 24x7 phone, email, and chat support?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Support Plan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Support Plan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Support Plan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Support Plan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4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052" name="Google Shape;1052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53" name="Google Shape;105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84"/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 What can you use to estimate the cost of your architecture solution?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Pricing Calculator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and Usage Reports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Cost of Ownership (TCO)</a:t>
            </a:r>
            <a:endParaRPr/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Trusted Advisor 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5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061" name="Google Shape;1061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62" name="Google Shape;106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85"/>
          <p:cNvSpPr txBox="1"/>
          <p:nvPr/>
        </p:nvSpPr>
        <p:spPr>
          <a:xfrm>
            <a:off x="872196" y="1325563"/>
            <a:ext cx="10628877" cy="279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 The Enterprise Support Plan comes with a business-critical system down response under 15 minutes and offers access to a Technical Account Manager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  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6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070" name="Google Shape;1070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71" name="Google Shape;107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86"/>
          <p:cNvSpPr txBox="1"/>
          <p:nvPr/>
        </p:nvSpPr>
        <p:spPr>
          <a:xfrm>
            <a:off x="872196" y="1325563"/>
            <a:ext cx="10628877" cy="4461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4- A company is not sure whether or not it is cost-effective to migrate to the AWS Cloud. Which service can help the executive board make a decision?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Billing Dashboard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Plans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Pricing Calculator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AWS Documentation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7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079" name="Google Shape;1079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80" name="Google Shape;108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87"/>
          <p:cNvSpPr txBox="1"/>
          <p:nvPr/>
        </p:nvSpPr>
        <p:spPr>
          <a:xfrm>
            <a:off x="872197" y="1325563"/>
            <a:ext cx="10255348" cy="4461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5- What can you use to get alerts when your costs and usage are exceeding or are forecasted to exceed your budgeting amount?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and Usage Reports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Billing Dashboard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Pricing Calculator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8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088" name="Google Shape;1088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89" name="Google Shape;108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88"/>
          <p:cNvSpPr txBox="1"/>
          <p:nvPr/>
        </p:nvSpPr>
        <p:spPr>
          <a:xfrm>
            <a:off x="872196" y="1325563"/>
            <a:ext cx="10927918" cy="279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6- When you reserve, the larger the upfront payment, the smaller the discount.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False, the upfront payment does not matter on the discount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False, the larger the upfront, the bigger the discount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9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097" name="Google Shape;1097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098" name="Google Shape;109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89"/>
          <p:cNvSpPr txBox="1"/>
          <p:nvPr/>
        </p:nvSpPr>
        <p:spPr>
          <a:xfrm>
            <a:off x="872197" y="1325563"/>
            <a:ext cx="11058546" cy="3353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7- Which of the following are design principles of Performance Efficiency?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global in minutes &amp; Use serverless architectures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Adopt a consumption mode &amp; Stop spending money on data center operations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your impact &amp; Maximize utilization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operations as code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475" y="948566"/>
            <a:ext cx="9030942" cy="263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275" y="3578790"/>
            <a:ext cx="9267411" cy="310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6127" y="516628"/>
            <a:ext cx="36766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0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06" name="Google Shape;1106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107" name="Google Shape;110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90"/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8- Testing recovery procedures, and automatically recover from failure are design principles of Performance Efficiency.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1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15" name="Google Shape;1115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116" name="Google Shape;111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91"/>
          <p:cNvSpPr txBox="1"/>
          <p:nvPr/>
        </p:nvSpPr>
        <p:spPr>
          <a:xfrm>
            <a:off x="872197" y="1325563"/>
            <a:ext cx="10956946" cy="3907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9- Automate security best practices, apply security at all layers, and protect data in transit and at rest are design principles of: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Operational Excellence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Efficiency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2"/>
          <p:cNvSpPr txBox="1"/>
          <p:nvPr>
            <p:ph type="title"/>
          </p:nvPr>
        </p:nvSpPr>
        <p:spPr>
          <a:xfrm>
            <a:off x="690926" y="0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cap="none"/>
              <a:t>Questions</a:t>
            </a:r>
            <a:endParaRPr/>
          </a:p>
        </p:txBody>
      </p:sp>
      <p:sp>
        <p:nvSpPr>
          <p:cNvPr id="1124" name="Google Shape;1124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mazon Web Services, Inc. | Zoom Partner" id="1125" name="Google Shape;112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832472"/>
            <a:ext cx="1381850" cy="10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92"/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10- AWS Trusted Advisor comes with Full checks in the Developer Support Plan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lphaU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890" y="895497"/>
            <a:ext cx="10578666" cy="425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026" y="1020787"/>
            <a:ext cx="10037872" cy="3312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159" y="1396145"/>
            <a:ext cx="9161512" cy="214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003" y="1389770"/>
            <a:ext cx="9752567" cy="3562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314" y="1323975"/>
            <a:ext cx="9448507" cy="2983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28" y="1333499"/>
            <a:ext cx="10071211" cy="311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214" y="1211653"/>
            <a:ext cx="9804297" cy="344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nolin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2024-10-09T19:07:44Z</dcterms:created>
  <dc:creator>Mohamed Abdo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